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4"/>
  </p:notesMasterIdLst>
  <p:sldIdLst>
    <p:sldId id="257" r:id="rId2"/>
    <p:sldId id="256" r:id="rId3"/>
    <p:sldId id="258" r:id="rId4"/>
    <p:sldId id="259" r:id="rId5"/>
    <p:sldId id="267" r:id="rId6"/>
    <p:sldId id="263" r:id="rId7"/>
    <p:sldId id="260" r:id="rId8"/>
    <p:sldId id="298" r:id="rId9"/>
    <p:sldId id="261" r:id="rId10"/>
    <p:sldId id="265" r:id="rId11"/>
    <p:sldId id="300" r:id="rId12"/>
    <p:sldId id="293" r:id="rId13"/>
    <p:sldId id="294" r:id="rId14"/>
    <p:sldId id="291" r:id="rId15"/>
    <p:sldId id="268" r:id="rId16"/>
    <p:sldId id="269" r:id="rId17"/>
    <p:sldId id="270" r:id="rId18"/>
    <p:sldId id="271" r:id="rId19"/>
    <p:sldId id="295" r:id="rId20"/>
    <p:sldId id="296" r:id="rId21"/>
    <p:sldId id="277" r:id="rId22"/>
    <p:sldId id="273" r:id="rId23"/>
    <p:sldId id="297" r:id="rId24"/>
    <p:sldId id="284" r:id="rId25"/>
    <p:sldId id="288" r:id="rId26"/>
    <p:sldId id="279" r:id="rId27"/>
    <p:sldId id="287" r:id="rId28"/>
    <p:sldId id="289" r:id="rId29"/>
    <p:sldId id="299" r:id="rId30"/>
    <p:sldId id="290" r:id="rId31"/>
    <p:sldId id="285" r:id="rId32"/>
    <p:sldId id="282" r:id="rId33"/>
  </p:sldIdLst>
  <p:sldSz cx="9144000" cy="5143500" type="screen16x9"/>
  <p:notesSz cx="6858000" cy="9144000"/>
  <p:embeddedFontLst>
    <p:embeddedFont>
      <p:font typeface="Balsamiq Sans" panose="020B0604020202020204" charset="0"/>
      <p:regular r:id="rId35"/>
      <p:bold r:id="rId36"/>
      <p:italic r:id="rId37"/>
      <p:boldItalic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0" autoAdjust="0"/>
  </p:normalViewPr>
  <p:slideViewPr>
    <p:cSldViewPr snapToGrid="0">
      <p:cViewPr varScale="1">
        <p:scale>
          <a:sx n="91" d="100"/>
          <a:sy n="91" d="100"/>
        </p:scale>
        <p:origin x="11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Khi mở nắp lọ tinh dầu, chúng ta có thể cảm nhận được mùi thơm do một số chất ở trong tinh dầu đã tách ra thành những hạt rất nhỏ,  lan toả trong không khí và tác động lên khứu giác của con người. Những hạt như vậy được gọi là phân tử. </a:t>
            </a:r>
            <a:r>
              <a:rPr lang="vi-VN"/>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15.png"/><Relationship Id="rId5" Type="http://schemas.microsoft.com/office/2007/relationships/hdphoto" Target="../media/hdphoto8.wdp"/><Relationship Id="rId4" Type="http://schemas.openxmlformats.org/officeDocument/2006/relationships/image" Target="../media/image17.pn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18.png"/><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id="{AF0A4D11-9C46-B64E-FBCF-6FD7B5EB7E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pic>
        <p:nvPicPr>
          <p:cNvPr id="159" name="Picture 158">
            <a:extLst>
              <a:ext uri="{FF2B5EF4-FFF2-40B4-BE49-F238E27FC236}">
                <a16:creationId xmlns:a16="http://schemas.microsoft.com/office/drawing/2014/main" id="{D0119322-25E8-A9D0-F5FC-51387599C3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172" b="93103" l="9906" r="89623">
                        <a14:foregroundMark x1="43868" y1="24138" x2="58962" y2="38276"/>
                        <a14:foregroundMark x1="62736" y1="26552" x2="81132" y2="40345"/>
                        <a14:foregroundMark x1="81132" y1="40345" x2="82547" y2="22414"/>
                        <a14:foregroundMark x1="58961" y1="19655" x2="58325" y2="19500"/>
                        <a14:foregroundMark x1="81604" y1="25172" x2="58961" y2="19655"/>
                        <a14:foregroundMark x1="53411" y1="19726" x2="19811" y2="23103"/>
                        <a14:foregroundMark x1="31604" y1="26552" x2="49528" y2="54828"/>
                        <a14:foregroundMark x1="58962" y1="25517" x2="70283" y2="48276"/>
                        <a14:foregroundMark x1="36792" y1="5862" x2="37264" y2="9655"/>
                        <a14:foregroundMark x1="65685" y1="90210" x2="64895" y2="90205"/>
                        <a14:foregroundMark x1="83747" y1="90314" x2="82582" y2="90307"/>
                        <a14:foregroundMark x1="54245" y1="21379" x2="55660" y2="22759"/>
                        <a14:foregroundMark x1="30660" y1="91724" x2="50884" y2="92014"/>
                        <a14:foregroundMark x1="63327" y1="91863" x2="83491" y2="91379"/>
                        <a14:foregroundMark x1="83491" y1="91379" x2="89151" y2="91724"/>
                        <a14:foregroundMark x1="53774" y1="20690" x2="58491" y2="20345"/>
                        <a14:foregroundMark x1="53302" y1="20690" x2="62264" y2="20690"/>
                        <a14:foregroundMark x1="53774" y1="20690" x2="59434" y2="20000"/>
                        <a14:foregroundMark x1="59906" y1="20690" x2="53302" y2="20345"/>
                        <a14:foregroundMark x1="30660" y1="92414" x2="28774" y2="92414"/>
                        <a14:backgroundMark x1="87506" y1="93512" x2="88208" y2="93448"/>
                        <a14:backgroundMark x1="28245" y1="91807" x2="27830" y2="91724"/>
                        <a14:backgroundMark x1="29111" y1="92802" x2="28774" y2="92759"/>
                        <a14:backgroundMark x1="49528" y1="93448" x2="60849" y2="94483"/>
                      </a14:backgroundRemoval>
                    </a14:imgEffect>
                  </a14:imgLayer>
                </a14:imgProps>
              </a:ext>
            </a:extLst>
          </a:blip>
          <a:srcRect l="8155" t="2422" r="2226" b="2401"/>
          <a:stretch/>
        </p:blipFill>
        <p:spPr>
          <a:xfrm>
            <a:off x="1217118" y="945949"/>
            <a:ext cx="1799494" cy="2614246"/>
          </a:xfrm>
          <a:prstGeom prst="rect">
            <a:avLst/>
          </a:prstGeom>
        </p:spPr>
      </p:pic>
      <p:cxnSp>
        <p:nvCxnSpPr>
          <p:cNvPr id="160" name="Straight Arrow Connector 159">
            <a:extLst>
              <a:ext uri="{FF2B5EF4-FFF2-40B4-BE49-F238E27FC236}">
                <a16:creationId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id="{46ECD3C5-1431-0C3B-5009-5016DA2D8BD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circle(in)">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500"/>
                                        <p:tgtEl>
                                          <p:spTgt spid="161"/>
                                        </p:tgtEl>
                                      </p:cBhvr>
                                    </p:animEffect>
                                  </p:childTnLst>
                                </p:cTn>
                              </p:par>
                              <p:par>
                                <p:cTn id="32" presetID="22" presetClass="entr" presetSubtype="8"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wipe(left)">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circle(in)">
                                      <p:cBhvr>
                                        <p:cTn id="39" dur="10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circle(in)">
                                      <p:cBhvr>
                                        <p:cTn id="44"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23" y="454584"/>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 hiệu: M</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 tổng khối lượng các nguyên tử có trong phân tử</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 vị: amu</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 dụ: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703" y="468285"/>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a:solidFill>
                  <a:srgbClr val="212529"/>
                </a:solidFill>
                <a:effectLst/>
                <a:latin typeface="Times New Roman" panose="02020603050405020304" pitchFamily="18" charset="0"/>
              </a:rPr>
              <a:t>Khối lượng phân tử carbon dioxide</a:t>
            </a:r>
          </a:p>
          <a:p>
            <a:r>
              <a:rPr lang="en-US" sz="2000" b="0" i="0">
                <a:solidFill>
                  <a:srgbClr val="212529"/>
                </a:solidFill>
                <a:effectLst/>
                <a:latin typeface="Times New Roman" panose="02020603050405020304" pitchFamily="18" charset="0"/>
                <a:cs typeface="Times New Roman" panose="02020603050405020304" pitchFamily="18" charset="0"/>
              </a:rPr>
              <a:t>  </a:t>
            </a:r>
            <a:r>
              <a:rPr lang="pl-PL" sz="2000" b="0" i="0">
                <a:solidFill>
                  <a:srgbClr val="212529"/>
                </a:solidFill>
                <a:effectLst/>
                <a:latin typeface="Times New Roman" panose="02020603050405020304" pitchFamily="18" charset="0"/>
                <a:cs typeface="Times New Roman" panose="02020603050405020304" pitchFamily="18" charset="0"/>
              </a:rPr>
              <a:t>M </a:t>
            </a:r>
            <a:r>
              <a:rPr lang="en-US" sz="2000" baseline="-25000">
                <a:solidFill>
                  <a:srgbClr val="212529"/>
                </a:solidFill>
                <a:latin typeface="Times New Roman" panose="02020603050405020304" pitchFamily="18" charset="0"/>
                <a:cs typeface="Times New Roman" panose="02020603050405020304" pitchFamily="18" charset="0"/>
              </a:rPr>
              <a:t>Carbon dioxide</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1</a:t>
            </a:r>
            <a:r>
              <a:rPr lang="pl-PL" sz="2000" b="0" i="0">
                <a:solidFill>
                  <a:srgbClr val="212529"/>
                </a:solidFill>
                <a:effectLst/>
                <a:latin typeface="Times New Roman" panose="02020603050405020304" pitchFamily="18" charset="0"/>
                <a:cs typeface="Times New Roman" panose="02020603050405020304" pitchFamily="18" charset="0"/>
              </a:rPr>
              <a:t>x</a:t>
            </a:r>
            <a:r>
              <a:rPr lang="en-US" sz="2000" b="0" i="0">
                <a:solidFill>
                  <a:srgbClr val="212529"/>
                </a:solidFill>
                <a:effectLst/>
                <a:latin typeface="Times New Roman" panose="02020603050405020304" pitchFamily="18" charset="0"/>
                <a:cs typeface="Times New Roman" panose="02020603050405020304" pitchFamily="18" charset="0"/>
              </a:rPr>
              <a:t>12</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2</a:t>
            </a:r>
            <a:r>
              <a:rPr lang="pl-PL" sz="2000" b="0" i="0">
                <a:solidFill>
                  <a:srgbClr val="212529"/>
                </a:solidFill>
                <a:effectLst/>
                <a:latin typeface="Times New Roman" panose="02020603050405020304" pitchFamily="18" charset="0"/>
                <a:cs typeface="Times New Roman" panose="02020603050405020304" pitchFamily="18" charset="0"/>
              </a:rPr>
              <a:t> x 16 = </a:t>
            </a:r>
            <a:r>
              <a:rPr lang="en-US" sz="2000" b="0" i="0">
                <a:solidFill>
                  <a:srgbClr val="212529"/>
                </a:solidFill>
                <a:effectLst/>
                <a:latin typeface="Times New Roman" panose="02020603050405020304" pitchFamily="18" charset="0"/>
                <a:cs typeface="Times New Roman" panose="02020603050405020304" pitchFamily="18" charset="0"/>
              </a:rPr>
              <a:t>44</a:t>
            </a:r>
            <a:r>
              <a:rPr lang="pl-PL" sz="2000" b="0" i="0">
                <a:solidFill>
                  <a:srgbClr val="212529"/>
                </a:solidFill>
                <a:effectLst/>
                <a:latin typeface="Times New Roman" panose="02020603050405020304" pitchFamily="18" charset="0"/>
                <a:cs typeface="Times New Roman" panose="02020603050405020304" pitchFamily="18" charset="0"/>
              </a:rPr>
              <a:t> (amu)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id="{54B8DA5C-CB81-EAF4-22D7-67D2DB32C4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id="{B68E3286-635E-C3D8-F01D-82E170B50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id="{A88FBAFE-9042-AB0B-CF8D-D1C4BB475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id="{82FDA443-48D7-9617-9ECE-6BE2FF271E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35357" r="36226" b="34342"/>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id="{4D0E6B93-22E6-D136-6D23-D41C9978B01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56" b="97837" l="9247" r="90108">
                        <a14:foregroundMark x1="24946" y1="91106" x2="29032" y2="91106"/>
                        <a14:foregroundMark x1="47527" y1="93269" x2="67097" y2="93750"/>
                        <a14:foregroundMark x1="62581" y1="96875" x2="65376" y2="97837"/>
                        <a14:foregroundMark x1="90108" y1="71394" x2="87312" y2="78606"/>
                      </a14:backgroundRemoval>
                    </a14:imgEffect>
                  </a14:imgLayer>
                </a14:imgProps>
              </a:ext>
            </a:extLst>
          </a:blip>
          <a:srcRect l="10364" t="10118" r="7243" b="-191"/>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id="{1237C836-E8E5-4443-65F2-EC8245F9CE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70684" r="899" b="34342"/>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CD77F5C-57CD-50B0-16FD-4FFB77CB7B4E}"/>
              </a:ext>
            </a:extLst>
          </p:cNvPr>
          <p:cNvPicPr>
            <a:picLocks noChangeAspect="1"/>
          </p:cNvPicPr>
          <p:nvPr/>
        </p:nvPicPr>
        <p:blipFill>
          <a:blip r:embed="rId3"/>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a:latin typeface="Times New Roman" panose="02020603050405020304" pitchFamily="18" charset="0"/>
              </a:rPr>
              <a:t>BÀI 4: </a:t>
            </a:r>
            <a:br>
              <a:rPr lang="en" sz="4400">
                <a:solidFill>
                  <a:schemeClr val="accent1"/>
                </a:solidFill>
                <a:latin typeface="Times New Roman" panose="02020603050405020304" pitchFamily="18" charset="0"/>
              </a:rPr>
            </a:br>
            <a:r>
              <a:rPr lang="en" sz="440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2060"/>
                </a:solidFill>
              </a:rPr>
              <a:t>Thời gian thực hiện: 3 tiết</a:t>
            </a:r>
            <a:endParaRPr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id="{47F9ED6B-AF66-D5FA-B5AE-30C9DFD94D0B}"/>
              </a:ext>
            </a:extLst>
          </p:cNvPr>
          <p:cNvPicPr>
            <a:picLocks noChangeAspect="1"/>
          </p:cNvPicPr>
          <p:nvPr/>
        </p:nvPicPr>
        <p:blipFill>
          <a:blip r:embed="rId3"/>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id="{79EBB305-A46B-619B-E001-1CF3E42E5C7C}"/>
              </a:ext>
            </a:extLst>
          </p:cNvPr>
          <p:cNvPicPr>
            <a:picLocks noChangeAspect="1"/>
          </p:cNvPicPr>
          <p:nvPr/>
        </p:nvPicPr>
        <p:blipFill>
          <a:blip r:embed="rId4"/>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id="{339CE16A-7009-AB32-06EB-091E61F5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a16="http://schemas.microsoft.com/office/drawing/2014/main" id="{BACB15D0-05DE-0AD3-1997-4E8BDB42182F}"/>
              </a:ext>
            </a:extLst>
          </p:cNvPr>
          <p:cNvPicPr>
            <a:picLocks noChangeAspect="1"/>
          </p:cNvPicPr>
          <p:nvPr/>
        </p:nvPicPr>
        <p:blipFill>
          <a:blip r:embed="rId4"/>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id="{A501C733-08CE-007E-0275-2473C4114DEF}"/>
              </a:ext>
            </a:extLst>
          </p:cNvPr>
          <p:cNvPicPr>
            <a:picLocks noChangeAspect="1"/>
          </p:cNvPicPr>
          <p:nvPr/>
        </p:nvPicPr>
        <p:blipFill rotWithShape="1">
          <a:blip r:embed="rId5"/>
          <a:srcRect l="10722" r="12850"/>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id="{81A371F8-EC3A-420B-3C28-99ED89755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BE3B420-2749-40D0-B639-2F99413311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id="{09902506-9507-8EA8-7DB2-0BCA7F7B21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id="{E12DCCDE-7D90-A27E-FB25-B0FDB392BC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id="{2FE0E5D6-7137-E127-00C0-A4DEEE513B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3428" t="42067" r="37438" b="18950"/>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id="{3A6DF356-5C1B-4724-3EE2-BB771AF973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id="{40E1A922-8036-45F8-4007-F555D72CDEB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id="{3A8B86BE-D818-7032-70A8-A772F09330F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4839" y1="36429" x2="26452" y2="52857"/>
                        <a14:foregroundMark x1="68387" y1="54286" x2="32258" y2="77857"/>
                        <a14:foregroundMark x1="25806" y1="62143" x2="47097" y2="73571"/>
                        <a14:foregroundMark x1="72258" y1="83571" x2="80645" y2="60714"/>
                        <a14:foregroundMark x1="74194" y1="48571" x2="81290" y2="57143"/>
                        <a14:foregroundMark x1="74194" y1="51429" x2="43871" y2="42143"/>
                        <a14:foregroundMark x1="43871" y1="42143" x2="43226" y2="47143"/>
                        <a14:foregroundMark x1="27742" y1="44286" x2="38065" y2="39286"/>
                        <a14:foregroundMark x1="52903" y1="80000" x2="70968" y2="82143"/>
                      </a14:backgroundRemoval>
                    </a14:imgEffect>
                  </a14:imgLayer>
                </a14:imgProps>
              </a:ext>
            </a:extLst>
          </a:blip>
          <a:srcRect l="9449" t="14815" r="3740"/>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id="{380A1047-6DC3-456B-1058-209DAA1BEC1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FC57D-3388-D8F8-FE74-2CF20880A1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1BD33-407A-454B-FB15-F028E8A92F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67ABA3-7548-A178-A77C-0E9AE14D6D1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52D22F0-7B51-97A6-0368-07340DE3AB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18157" t="38836" r="62761" b="26350"/>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id="{CD0BBF2D-6256-8555-DBBE-33F17DFE2E4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42865" t="48098" r="43830" b="34814"/>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id="{7420186B-68DE-3F2B-D746-2DFFD2D368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62506" t="46791" r="22356" b="32888"/>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id="{C5188BCE-A19F-2E9F-4281-0A40F674A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id="{2AA5D8E2-5E01-4D47-7174-343DB6367C54}"/>
              </a:ext>
            </a:extLst>
          </p:cNvPr>
          <p:cNvPicPr>
            <a:picLocks noChangeAspect="1"/>
          </p:cNvPicPr>
          <p:nvPr/>
        </p:nvPicPr>
        <p:blipFill>
          <a:blip r:embed="rId3"/>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id="{ADA5CCF7-509B-5D96-5AC6-D3F066FC5E8B}"/>
              </a:ext>
            </a:extLst>
          </p:cNvPr>
          <p:cNvPicPr>
            <a:picLocks noChangeAspect="1"/>
          </p:cNvPicPr>
          <p:nvPr/>
        </p:nvPicPr>
        <p:blipFill>
          <a:blip r:embed="rId4"/>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id="{27138A33-37D5-12F7-DA8A-E7493F257FC0}"/>
              </a:ext>
            </a:extLst>
          </p:cNvPr>
          <p:cNvPicPr>
            <a:picLocks noChangeAspect="1"/>
          </p:cNvPicPr>
          <p:nvPr/>
        </p:nvPicPr>
        <p:blipFill>
          <a:blip r:embed="rId3"/>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id="{6E94B450-E81C-8F17-42CE-20568EFDF7C7}"/>
              </a:ext>
            </a:extLst>
          </p:cNvPr>
          <p:cNvPicPr>
            <a:picLocks noChangeAspect="1"/>
          </p:cNvPicPr>
          <p:nvPr/>
        </p:nvPicPr>
        <p:blipFill>
          <a:blip r:embed="rId4"/>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1: Giải thích một số hiện tượng sau:</a:t>
            </a:r>
          </a:p>
          <a:p>
            <a:pPr lvl="0" algn="just">
              <a:lnSpc>
                <a:spcPct val="120000"/>
              </a:lnSpc>
              <a:defRPr/>
            </a:pPr>
            <a:r>
              <a:rPr lang="vi-VN" sz="200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a:t>
            </a:r>
            <a:r>
              <a:rPr lang="en-US" sz="2000">
                <a:latin typeface="Arial" panose="020B0604020202020204" pitchFamily="34" charset="0"/>
              </a:rPr>
              <a:t>2</a:t>
            </a:r>
            <a:r>
              <a:rPr lang="vi-VN" sz="2000">
                <a:latin typeface="Arial" panose="020B0604020202020204" pitchFamily="34" charset="0"/>
              </a:rPr>
              <a:t>: Khi nói về nước có hai ý kiến như sau:</a:t>
            </a:r>
          </a:p>
          <a:p>
            <a:pPr lvl="0" algn="just">
              <a:lnSpc>
                <a:spcPct val="120000"/>
              </a:lnSpc>
              <a:defRPr/>
            </a:pPr>
            <a:r>
              <a:rPr lang="vi-VN" sz="2000">
                <a:latin typeface="Arial" panose="020B0604020202020204" pitchFamily="34" charset="0"/>
              </a:rPr>
              <a:t>(1) Phân tử nước trong nước đá, nước lỏng và hơi nước là giống nhau.</a:t>
            </a:r>
          </a:p>
          <a:p>
            <a:pPr lvl="0" algn="just">
              <a:lnSpc>
                <a:spcPct val="120000"/>
              </a:lnSpc>
              <a:defRPr/>
            </a:pPr>
            <a:r>
              <a:rPr lang="vi-VN" sz="2000">
                <a:latin typeface="Arial" panose="020B0604020202020204" pitchFamily="34" charset="0"/>
              </a:rPr>
              <a:t>(2) Phân tử nước trong nước đá, nước lỏng và hơi nước là khác nhau.</a:t>
            </a:r>
          </a:p>
          <a:p>
            <a:pPr lvl="0" algn="just">
              <a:lnSpc>
                <a:spcPct val="120000"/>
              </a:lnSpc>
              <a:defRPr/>
            </a:pPr>
            <a:r>
              <a:rPr lang="vi-VN" sz="200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id="{AEB136F9-0784-6853-AE56-6A71143360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a:off x="2397206" y="490826"/>
            <a:ext cx="4254936" cy="1308820"/>
          </a:xfrm>
          <a:prstGeom prst="rect">
            <a:avLst/>
          </a:prstGeom>
        </p:spPr>
      </p:pic>
      <p:sp>
        <p:nvSpPr>
          <p:cNvPr id="177" name="TextBox 176">
            <a:extLst>
              <a:ext uri="{FF2B5EF4-FFF2-40B4-BE49-F238E27FC236}">
                <a16:creationId xmlns:a16="http://schemas.microsoft.com/office/drawing/2014/main" id="{F59BDCF7-2C47-7217-48B9-59C5008CCF0C}"/>
              </a:ext>
            </a:extLst>
          </p:cNvPr>
          <p:cNvSpPr txBox="1"/>
          <p:nvPr/>
        </p:nvSpPr>
        <p:spPr>
          <a:xfrm>
            <a:off x="1842123" y="914839"/>
            <a:ext cx="4254938" cy="400110"/>
          </a:xfrm>
          <a:prstGeom prst="rect">
            <a:avLst/>
          </a:prstGeom>
          <a:noFill/>
        </p:spPr>
        <p:txBody>
          <a:bodyPr wrap="square" rtlCol="0">
            <a:spAutoFit/>
          </a:bodyPr>
          <a:lstStyle/>
          <a:p>
            <a:pPr algn="r"/>
            <a:r>
              <a:rPr lang="fr-FR"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Khái niệm phân 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791D9519-248B-6F5F-4ECD-CD51561F9918}"/>
              </a:ext>
            </a:extLst>
          </p:cNvPr>
          <p:cNvSpPr txBox="1"/>
          <p:nvPr/>
        </p:nvSpPr>
        <p:spPr>
          <a:xfrm>
            <a:off x="3217314" y="1894805"/>
            <a:ext cx="3393436"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 hạt đại diện cho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id="{D733B7B1-BA59-8BB6-C003-70BD84EF191D}"/>
              </a:ext>
            </a:extLst>
          </p:cNvPr>
          <p:cNvSpPr txBox="1"/>
          <p:nvPr/>
        </p:nvSpPr>
        <p:spPr>
          <a:xfrm>
            <a:off x="3217313" y="2438996"/>
            <a:ext cx="4254935" cy="960328"/>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 một số nguyên tử liên kết với nhau bằng liên kết hoá học;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2456</Words>
  <Application>Microsoft Office PowerPoint</Application>
  <PresentationFormat>On-screen Show (16:9)</PresentationFormat>
  <Paragraphs>202</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Corbel</vt:lpstr>
      <vt:lpstr>Balsamiq Sans</vt:lpstr>
      <vt:lpstr>Times New Roman</vt:lpstr>
      <vt:lpstr>Wingdings</vt:lpstr>
      <vt:lpstr>Arial</vt:lpstr>
      <vt:lpstr>Muli</vt:lpstr>
      <vt:lpstr>Bebas Neue</vt:lpstr>
      <vt:lpstr>Open Sans</vt:lpstr>
      <vt:lpstr>Calibri</vt:lpstr>
      <vt:lpstr>UTM Avo</vt:lpstr>
      <vt:lpstr>STEM Education Workshop for Teachers by Slidesgo</vt:lpstr>
      <vt:lpstr>PowerPoint Presentation</vt:lpstr>
      <vt:lpstr>BÀI 4:  PHÂN TỬ, ĐƠN CHẤT, HỢP CHẤT</vt:lpstr>
      <vt:lpstr>I.</vt:lpstr>
      <vt:lpstr>I.</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Education Workshop</dc:title>
  <dc:creator>Admin</dc:creator>
  <cp:lastModifiedBy>Bình Bùi Chí</cp:lastModifiedBy>
  <cp:revision>29</cp:revision>
  <dcterms:modified xsi:type="dcterms:W3CDTF">2022-07-16T02:30:47Z</dcterms:modified>
</cp:coreProperties>
</file>